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54864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plotArea>
      <c:barChart>
        <c:barDir val="col"/>
        <c:grouping val="stacked"/>
        <c:ser>
          <c:idx val="0"/>
          <c:order val="0"/>
          <c:tx>
            <c:strRef>
              <c:f>Sheet1!$B$1</c:f>
              <c:strCache>
                <c:ptCount val="1"/>
                <c:pt idx="0">
                  <c:v>Involuntary</c:v>
                </c:pt>
              </c:strCache>
            </c:strRef>
          </c:tx>
          <c:spPr>
            <a:solidFill>
              <a:srgbClr val="DAE3F3"/>
            </a:solidFill>
          </c:spPr>
          <c:dLbls>
            <c:txPr>
              <a:bodyPr/>
              <a:lstStyle/>
              <a:p>
                <a:pPr>
                  <a:defRPr sz="1100" b="1">
                    <a:solidFill>
                      <a:srgbClr val="000000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Sheet1!$A$2:$A$6</c:f>
              <c:strCache>
                <c:ptCount val="5"/>
                <c:pt idx="0">
                  <c:v>Q1 FY20</c:v>
                </c:pt>
                <c:pt idx="1">
                  <c:v>Q2 FY20</c:v>
                </c:pt>
                <c:pt idx="2">
                  <c:v>Q3 FY20</c:v>
                </c:pt>
                <c:pt idx="3">
                  <c:v>Q4 FY20</c:v>
                </c:pt>
                <c:pt idx="4">
                  <c:v>Q1 FY21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Voluntary Regrettable</c:v>
                </c:pt>
              </c:strCache>
            </c:strRef>
          </c:tx>
          <c:spPr>
            <a:solidFill>
              <a:srgbClr val="00B0F0"/>
            </a:solidFill>
          </c:spPr>
          <c:dLbls>
            <c:txPr>
              <a:bodyPr/>
              <a:lstStyle/>
              <a:p>
                <a:pPr>
                  <a:defRPr sz="1100" b="1">
                    <a:solidFill>
                      <a:srgbClr val="000000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Sheet1!$A$2:$A$6</c:f>
              <c:strCache>
                <c:ptCount val="5"/>
                <c:pt idx="0">
                  <c:v>Q1 FY20</c:v>
                </c:pt>
                <c:pt idx="1">
                  <c:v>Q2 FY20</c:v>
                </c:pt>
                <c:pt idx="2">
                  <c:v>Q3 FY20</c:v>
                </c:pt>
                <c:pt idx="3">
                  <c:v>Q4 FY20</c:v>
                </c:pt>
                <c:pt idx="4">
                  <c:v>Q1 FY21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5</c:v>
                </c:pt>
                <c:pt idx="1">
                  <c:v>6</c:v>
                </c:pt>
                <c:pt idx="2">
                  <c:v>5</c:v>
                </c:pt>
                <c:pt idx="3">
                  <c:v>4</c:v>
                </c:pt>
                <c:pt idx="4">
                  <c:v>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Voluntary Non Regrettable</c:v>
                </c:pt>
              </c:strCache>
            </c:strRef>
          </c:tx>
          <c:spPr>
            <a:solidFill>
              <a:srgbClr val="A6A6A6"/>
            </a:solidFill>
          </c:spPr>
          <c:dLbls>
            <c:txPr>
              <a:bodyPr/>
              <a:lstStyle/>
              <a:p>
                <a:pPr>
                  <a:defRPr sz="1100" b="1">
                    <a:solidFill>
                      <a:srgbClr val="000000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Sheet1!$A$2:$A$6</c:f>
              <c:strCache>
                <c:ptCount val="5"/>
                <c:pt idx="0">
                  <c:v>Q1 FY20</c:v>
                </c:pt>
                <c:pt idx="1">
                  <c:v>Q2 FY20</c:v>
                </c:pt>
                <c:pt idx="2">
                  <c:v>Q3 FY20</c:v>
                </c:pt>
                <c:pt idx="3">
                  <c:v>Q4 FY20</c:v>
                </c:pt>
                <c:pt idx="4">
                  <c:v>Q1 FY21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12</c:v>
                </c:pt>
                <c:pt idx="2">
                  <c:v>12</c:v>
                </c:pt>
                <c:pt idx="3">
                  <c:v>10</c:v>
                </c:pt>
                <c:pt idx="4">
                  <c:v>9</c:v>
                </c:pt>
              </c:numCache>
            </c:numRef>
          </c:val>
        </c:ser>
        <c:overlap val="10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300"/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400" b="1">
                <a:solidFill>
                  <a:srgbClr val="808080"/>
                </a:solidFill>
                <a:latin typeface="Proxima Nova"/>
              </a:defRPr>
            </a:pPr>
            <a:r>
              <a:t>Average EHI and Category Distribution over EDAP Cycles</a:t>
            </a:r>
          </a:p>
        </c:rich>
      </c:tx>
      <c:layout/>
      <c:overlay val="0"/>
    </c:title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EHI</c:v>
                </c:pt>
              </c:strCache>
            </c:strRef>
          </c:tx>
          <c:spPr>
            <a:solidFill>
              <a:srgbClr val="BFBFBF"/>
            </a:solidFill>
          </c:spPr>
          <c:cat>
            <c:strRef>
              <c:f>Sheet1!$A$2:$A$11</c:f>
              <c:strCache>
                <c:ptCount val="10"/>
                <c:pt idx="0">
                  <c:v>1 (Jul'18)</c:v>
                </c:pt>
                <c:pt idx="1">
                  <c:v>2 (Sep'18)</c:v>
                </c:pt>
                <c:pt idx="2">
                  <c:v>3 (Dec'18)</c:v>
                </c:pt>
                <c:pt idx="3">
                  <c:v>4 (Feb'19)</c:v>
                </c:pt>
                <c:pt idx="4">
                  <c:v>5 (Apr'19)</c:v>
                </c:pt>
                <c:pt idx="5">
                  <c:v>6 (Jun'19)</c:v>
                </c:pt>
                <c:pt idx="6">
                  <c:v>7 (Sep'19)</c:v>
                </c:pt>
                <c:pt idx="7">
                  <c:v>8 (Dec'19)</c:v>
                </c:pt>
                <c:pt idx="8">
                  <c:v>9 (Feb'20)</c:v>
                </c:pt>
                <c:pt idx="9">
                  <c:v>10 (Jun'20)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7.2</c:v>
                </c:pt>
                <c:pt idx="1">
                  <c:v>7.1</c:v>
                </c:pt>
                <c:pt idx="2">
                  <c:v>6.5</c:v>
                </c:pt>
                <c:pt idx="3">
                  <c:v>7.9</c:v>
                </c:pt>
                <c:pt idx="4">
                  <c:v>8.1</c:v>
                </c:pt>
                <c:pt idx="5">
                  <c:v>6.2</c:v>
                </c:pt>
                <c:pt idx="6">
                  <c:v>7.4</c:v>
                </c:pt>
                <c:pt idx="7">
                  <c:v>7.4</c:v>
                </c:pt>
                <c:pt idx="8">
                  <c:v>7.8</c:v>
                </c:pt>
                <c:pt idx="9">
                  <c:v>8.0</c:v>
                </c:pt>
              </c:numCache>
            </c:numRef>
          </c:val>
        </c:ser>
        <c:dLbls>
          <c:txPr>
            <a:bodyPr/>
            <a:lstStyle/>
            <a:p>
              <a:pPr>
                <a:defRPr sz="1100" b="1"/>
              </a:pPr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B7B7B"/>
                </a:solidFill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000">
                <a:solidFill>
                  <a:srgbClr val="7B7B7B"/>
                </a:solidFill>
              </a:defRPr>
            </a:pPr>
          </a:p>
        </c:txPr>
        <c:crossAx val="-2068027336"/>
        <c:crosses val="autoZero"/>
      </c:valAx>
    </c:plotArea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0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</c:v>
                </c:pt>
              </c:strCache>
            </c:strRef>
          </c:tx>
          <c:spPr>
            <a:ln>
              <a:solidFill>
                <a:srgbClr val="9BBB59"/>
              </a:solidFill>
            </a:ln>
          </c:spPr>
          <c:marker>
            <c:symbol val="none"/>
          </c:marker>
          <c:dLbls>
            <c:txPr>
              <a:bodyPr/>
              <a:lstStyle/>
              <a:p>
                <a:pPr>
                  <a:defRPr sz="1100" b="1">
                    <a:solidFill>
                      <a:srgbClr val="9BBB59"/>
                    </a:solidFill>
                  </a:defRPr>
                </a:pPr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Sheet1!$A$2:$A$11</c:f>
              <c:strCache>
                <c:ptCount val="10"/>
                <c:pt idx="0">
                  <c:v>1 (Jul'18)</c:v>
                </c:pt>
                <c:pt idx="1">
                  <c:v>2 (Sep'18)</c:v>
                </c:pt>
                <c:pt idx="2">
                  <c:v>3 (Dec'18)</c:v>
                </c:pt>
                <c:pt idx="3">
                  <c:v>4 (Feb'19)</c:v>
                </c:pt>
                <c:pt idx="4">
                  <c:v>5 (Apr'19)</c:v>
                </c:pt>
                <c:pt idx="5">
                  <c:v>6 (Jun'19)</c:v>
                </c:pt>
                <c:pt idx="6">
                  <c:v>7 (Sep'19)</c:v>
                </c:pt>
                <c:pt idx="7">
                  <c:v>8 (Dec'19)</c:v>
                </c:pt>
                <c:pt idx="8">
                  <c:v>9 (Feb'20)</c:v>
                </c:pt>
                <c:pt idx="9">
                  <c:v>10 (Jun'20)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182.0</c:v>
                </c:pt>
                <c:pt idx="1">
                  <c:v>204.0</c:v>
                </c:pt>
                <c:pt idx="2">
                  <c:v>185.0</c:v>
                </c:pt>
                <c:pt idx="3">
                  <c:v>183.0</c:v>
                </c:pt>
                <c:pt idx="4">
                  <c:v>192.0</c:v>
                </c:pt>
                <c:pt idx="5">
                  <c:v>223.0</c:v>
                </c:pt>
                <c:pt idx="6">
                  <c:v>242.0</c:v>
                </c:pt>
                <c:pt idx="7">
                  <c:v>217.0</c:v>
                </c:pt>
                <c:pt idx="8">
                  <c:v>73.0</c:v>
                </c:pt>
                <c:pt idx="9">
                  <c:v>124.0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Medium</c:v>
                </c:pt>
              </c:strCache>
            </c:strRef>
          </c:tx>
          <c:spPr>
            <a:ln>
              <a:solidFill>
                <a:srgbClr val="F79646"/>
              </a:solidFill>
            </a:ln>
          </c:spPr>
          <c:marker>
            <c:symbol val="none"/>
          </c:marker>
          <c:dLbls>
            <c:txPr>
              <a:bodyPr/>
              <a:lstStyle/>
              <a:p>
                <a:pPr>
                  <a:defRPr sz="1100" b="1">
                    <a:solidFill>
                      <a:srgbClr val="F79646"/>
                    </a:solidFill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Sheet1!$A$2:$A$11</c:f>
              <c:strCache>
                <c:ptCount val="10"/>
                <c:pt idx="0">
                  <c:v>1 (Jul'18)</c:v>
                </c:pt>
                <c:pt idx="1">
                  <c:v>2 (Sep'18)</c:v>
                </c:pt>
                <c:pt idx="2">
                  <c:v>3 (Dec'18)</c:v>
                </c:pt>
                <c:pt idx="3">
                  <c:v>4 (Feb'19)</c:v>
                </c:pt>
                <c:pt idx="4">
                  <c:v>5 (Apr'19)</c:v>
                </c:pt>
                <c:pt idx="5">
                  <c:v>6 (Jun'19)</c:v>
                </c:pt>
                <c:pt idx="6">
                  <c:v>7 (Sep'19)</c:v>
                </c:pt>
                <c:pt idx="7">
                  <c:v>8 (Dec'19)</c:v>
                </c:pt>
                <c:pt idx="8">
                  <c:v>9 (Feb'20)</c:v>
                </c:pt>
                <c:pt idx="9">
                  <c:v>10 (Jun'20)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133.0</c:v>
                </c:pt>
                <c:pt idx="1">
                  <c:v>116.0</c:v>
                </c:pt>
                <c:pt idx="2">
                  <c:v>113.0</c:v>
                </c:pt>
                <c:pt idx="3">
                  <c:v>110.0</c:v>
                </c:pt>
                <c:pt idx="4">
                  <c:v>104.0</c:v>
                </c:pt>
                <c:pt idx="5">
                  <c:v>110.0</c:v>
                </c:pt>
                <c:pt idx="6">
                  <c:v>125.0</c:v>
                </c:pt>
                <c:pt idx="7">
                  <c:v>145.0</c:v>
                </c:pt>
                <c:pt idx="8">
                  <c:v>53.0</c:v>
                </c:pt>
                <c:pt idx="9">
                  <c:v>56.0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>
              <a:solidFill>
                <a:srgbClr val="C1514E"/>
              </a:solidFill>
            </a:ln>
          </c:spPr>
          <c:marker>
            <c:symbol val="none"/>
          </c:marker>
          <c:dLbls>
            <c:txPr>
              <a:bodyPr/>
              <a:lstStyle/>
              <a:p>
                <a:pPr>
                  <a:defRPr sz="1100" b="1">
                    <a:solidFill>
                      <a:srgbClr val="C1514E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Sheet1!$A$2:$A$11</c:f>
              <c:strCache>
                <c:ptCount val="10"/>
                <c:pt idx="0">
                  <c:v>1 (Jul'18)</c:v>
                </c:pt>
                <c:pt idx="1">
                  <c:v>2 (Sep'18)</c:v>
                </c:pt>
                <c:pt idx="2">
                  <c:v>3 (Dec'18)</c:v>
                </c:pt>
                <c:pt idx="3">
                  <c:v>4 (Feb'19)</c:v>
                </c:pt>
                <c:pt idx="4">
                  <c:v>5 (Apr'19)</c:v>
                </c:pt>
                <c:pt idx="5">
                  <c:v>6 (Jun'19)</c:v>
                </c:pt>
                <c:pt idx="6">
                  <c:v>7 (Sep'19)</c:v>
                </c:pt>
                <c:pt idx="7">
                  <c:v>8 (Dec'19)</c:v>
                </c:pt>
                <c:pt idx="8">
                  <c:v>9 (Feb'20)</c:v>
                </c:pt>
                <c:pt idx="9">
                  <c:v>10 (Jun'20)</c:v>
                </c:pt>
              </c:strCache>
            </c:str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10.0</c:v>
                </c:pt>
                <c:pt idx="1">
                  <c:v>9.0</c:v>
                </c:pt>
                <c:pt idx="2">
                  <c:v>9.0</c:v>
                </c:pt>
                <c:pt idx="3">
                  <c:v>10.0</c:v>
                </c:pt>
                <c:pt idx="4">
                  <c:v>7.0</c:v>
                </c:pt>
                <c:pt idx="5">
                  <c:v>5.0</c:v>
                </c:pt>
                <c:pt idx="6">
                  <c:v>7.0</c:v>
                </c:pt>
                <c:pt idx="7">
                  <c:v>10.0</c:v>
                </c:pt>
                <c:pt idx="8">
                  <c:v>4.0</c:v>
                </c:pt>
                <c:pt idx="9">
                  <c:v>10.0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one"/>
        <c:spPr>
          <a:ln>
            <a:noFill/>
          </a:ln>
        </c:sp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TickMark val="none"/>
        <c:minorTickMark val="none"/>
        <c:tickLblPos val="high"/>
        <c:spPr>
          <a:ln>
            <a:noFill/>
          </a:ln>
        </c:spPr>
        <c:txPr>
          <a:bodyPr/>
          <a:lstStyle/>
          <a:p>
            <a:pPr>
              <a:defRPr sz="1000">
                <a:solidFill>
                  <a:srgbClr val="7B7B7B"/>
                </a:solidFill>
              </a:defRPr>
            </a:pPr>
          </a:p>
        </c:txPr>
        <c:crossAx val="2118791784"/>
        <c:crosses val="autoZero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chart" Target="../charts/chart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chart" Target="../charts/chart2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itle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36000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Proxima Nova"/>
              </a:rPr>
              <a:t>Hadrian Sousa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8000" y="41400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800" b="0">
                <a:solidFill>
                  <a:srgbClr val="000000"/>
                </a:solidFill>
                <a:latin typeface="Proxima Nova"/>
              </a:rPr>
              <a:t>May 4, 2020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randing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23400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600" b="1">
                <a:pattFill>
                  <a:fgClr>
                    <a:srgbClr val="FFFFFF"/>
                  </a:fgClr>
                </a:pattFill>
                <a:latin typeface="Proxima Nova"/>
              </a:rPr>
              <a:t>Culture &amp; Talent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ntent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000000"/>
                </a:solidFill>
                <a:latin typeface="Proxima Nova"/>
              </a:rPr>
              <a:t>QoQ Key Culture &amp; Talent Metrics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926080" y="914400"/>
          <a:ext cx="329184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731520"/>
                <a:gridCol w="731520"/>
              </a:tblGrid>
              <a:tr h="522514"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KPI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Actual
 Q4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Actual
 Q1 FY21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Headcount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240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125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#Regrettable Voluntary Attrition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4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5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Regrettable Voluntary Attrition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7.73%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Employee Delight Assurance Program (EDAP)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6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5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#Promotion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5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28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522516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Female Leadership Representation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45.0%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45.0%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ntent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000000"/>
                </a:solidFill>
                <a:latin typeface="Proxima Nova"/>
              </a:rPr>
              <a:t>QoQ Attrition Overview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360000" y="914400"/>
          <a:ext cx="4389120" cy="4389120"/>
        </p:xfrm>
        <a:graphic>
          <a:graphicData uri="http://schemas.openxmlformats.org/drawingml/2006/chart">
            <c:chart xmlns:c="http://schemas.openxmlformats.org/drawingml/2006/chart" r:id="rId3"/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663440" y="914400"/>
          <a:ext cx="399288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579120"/>
                <a:gridCol w="579120"/>
                <a:gridCol w="579120"/>
                <a:gridCol w="579120"/>
                <a:gridCol w="579120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Categories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Q1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Q2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Q3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Q4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Q1 FY21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Total Annualized Attrition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2%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2%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6%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6%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Voluntary
Non Regrettable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7.2%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5.06%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5.8%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4.17%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7.2%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Regrettable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4.0%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2.53%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2.42%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1.67%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4.0%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Involuntary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3.2%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1.69%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1.45%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0.83%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3.2%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ntent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000000"/>
                </a:solidFill>
                <a:latin typeface="Proxima Nova"/>
              </a:rPr>
              <a:t>EHI Trend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1188000" y="640080"/>
          <a:ext cx="6583680" cy="3657600"/>
        </p:xfrm>
        <a:graphic>
          <a:graphicData uri="http://schemas.openxmlformats.org/drawingml/2006/chart">
            <c:chart xmlns:c="http://schemas.openxmlformats.org/drawingml/2006/chart" r:id="rId3"/>
          </a:graphicData>
        </a:graphic>
      </p:graphicFrame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1296000" y="1243584"/>
          <a:ext cx="6766560" cy="2880360"/>
        </p:xfrm>
        <a:graphic>
          <a:graphicData uri="http://schemas.openxmlformats.org/drawingml/2006/chart">
            <c:chart xmlns:c="http://schemas.openxmlformats.org/drawingml/2006/chart" r:id="rId4"/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188720" y="4572000"/>
          <a:ext cx="604694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"/>
                <a:gridCol w="72000"/>
                <a:gridCol w="900000"/>
                <a:gridCol w="10"/>
                <a:gridCol w="182880"/>
                <a:gridCol w="1417320"/>
                <a:gridCol w="182880"/>
                <a:gridCol w="1554480"/>
                <a:gridCol w="182880"/>
                <a:gridCol w="1554480"/>
              </a:tblGrid>
              <a:tr h="365760">
                <a:tc>
                  <a:txBody>
                    <a:bodyPr/>
                    <a:lstStyle/>
                    <a:p/>
                  </a:txBody>
                  <a:tcP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/>
                  </a:txBody>
                  <a:tcP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Average EHI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/>
                  </a:txBody>
                  <a:tcP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500" b="1">
                          <a:solidFill>
                            <a:srgbClr val="9BBB59"/>
                          </a:solidFill>
                          <a:latin typeface="Proxima Nova"/>
                        </a:rPr>
                        <a:t>|</a:t>
                      </a:r>
                    </a:p>
                  </a:txBody>
                  <a:tcPr anchor="ctr" vert="vert270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#High EHI(8,9,10)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500" b="1">
                          <a:solidFill>
                            <a:srgbClr val="F79646"/>
                          </a:solidFill>
                          <a:latin typeface="Proxima Nova"/>
                        </a:rPr>
                        <a:t>|</a:t>
                      </a:r>
                    </a:p>
                  </a:txBody>
                  <a:tcPr anchor="ctr" vert="vert270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#Medium EHI(5,6,7)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500" b="1">
                          <a:solidFill>
                            <a:srgbClr val="C1514E"/>
                          </a:solidFill>
                          <a:latin typeface="Proxima Nova"/>
                        </a:rPr>
                        <a:t>|</a:t>
                      </a:r>
                    </a:p>
                  </a:txBody>
                  <a:tcPr anchor="ctr" vert="vert270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#Low EHI(1,2,3,4)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 rot="16200000">
            <a:off x="1007999" y="22860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100" b="0">
                <a:solidFill>
                  <a:srgbClr val="7B7B7B"/>
                </a:solidFill>
                <a:latin typeface="Proxima Nova"/>
              </a:rPr>
              <a:t>Average EHI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7955279" y="265176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100" b="0">
                <a:solidFill>
                  <a:srgbClr val="7B7B7B"/>
                </a:solidFill>
                <a:latin typeface="Proxima Nova"/>
              </a:rPr>
              <a:t>Number of Employees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14800" y="4206240"/>
            <a:ext cx="914400" cy="182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100" b="0">
                <a:solidFill>
                  <a:srgbClr val="7B7B7B"/>
                </a:solidFill>
                <a:latin typeface="Proxima Nova"/>
              </a:rPr>
              <a:t>EHI Cycle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